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2" d="100"/>
          <a:sy n="112" d="100"/>
        </p:scale>
        <p:origin x="37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3/24/2025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3/24/2025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78728" y="662983"/>
            <a:ext cx="9755187" cy="2289862"/>
          </a:xfrm>
        </p:spPr>
        <p:txBody>
          <a:bodyPr/>
          <a:lstStyle/>
          <a:p>
            <a:r>
              <a:rPr lang="en-US" dirty="0"/>
              <a:t>The Nebraska LEGISLATIVE PROCESS</a:t>
            </a:r>
          </a:p>
        </p:txBody>
      </p:sp>
      <p:sp>
        <p:nvSpPr>
          <p:cNvPr id="3" name="Subtitle 2"/>
          <p:cNvSpPr>
            <a:spLocks noGrp="1"/>
          </p:cNvSpPr>
          <p:nvPr>
            <p:ph type="subTitle" idx="1"/>
          </p:nvPr>
        </p:nvSpPr>
        <p:spPr>
          <a:xfrm rot="21420000">
            <a:off x="975152" y="2824653"/>
            <a:ext cx="9755187" cy="1609601"/>
          </a:xfrm>
        </p:spPr>
        <p:txBody>
          <a:bodyPr/>
          <a:lstStyle/>
          <a:p>
            <a:r>
              <a:rPr lang="en-US" dirty="0"/>
              <a:t>J. Ritchie Morrow</a:t>
            </a:r>
          </a:p>
          <a:p>
            <a:r>
              <a:rPr lang="en-US" dirty="0"/>
              <a:t>NeASFAA Spring Conference</a:t>
            </a:r>
          </a:p>
          <a:p>
            <a:r>
              <a:rPr lang="en-US" dirty="0"/>
              <a:t>March 27, 2025</a:t>
            </a:r>
          </a:p>
        </p:txBody>
      </p:sp>
    </p:spTree>
    <p:extLst>
      <p:ext uri="{BB962C8B-B14F-4D97-AF65-F5344CB8AC3E}">
        <p14:creationId xmlns:p14="http://schemas.microsoft.com/office/powerpoint/2010/main" val="16925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File</a:t>
            </a:r>
          </a:p>
        </p:txBody>
      </p:sp>
      <p:sp>
        <p:nvSpPr>
          <p:cNvPr id="3" name="Content Placeholder 2"/>
          <p:cNvSpPr>
            <a:spLocks noGrp="1"/>
          </p:cNvSpPr>
          <p:nvPr>
            <p:ph sz="quarter" idx="13"/>
          </p:nvPr>
        </p:nvSpPr>
        <p:spPr/>
        <p:txBody>
          <a:bodyPr/>
          <a:lstStyle/>
          <a:p>
            <a:r>
              <a:rPr lang="en-US" dirty="0"/>
              <a:t>Second Round</a:t>
            </a:r>
          </a:p>
          <a:p>
            <a:pPr lvl="1"/>
            <a:r>
              <a:rPr lang="en-US" dirty="0"/>
              <a:t>Debate and Introduce Amendments</a:t>
            </a:r>
          </a:p>
          <a:p>
            <a:pPr lvl="1"/>
            <a:r>
              <a:rPr lang="en-US" dirty="0"/>
              <a:t>5 minute limit; Can Speak 3 Times</a:t>
            </a:r>
          </a:p>
          <a:p>
            <a:pPr lvl="1"/>
            <a:r>
              <a:rPr lang="en-US" dirty="0"/>
              <a:t>Can </a:t>
            </a:r>
            <a:r>
              <a:rPr lang="en-US"/>
              <a:t>yield time</a:t>
            </a:r>
            <a:endParaRPr lang="en-US" dirty="0"/>
          </a:p>
          <a:p>
            <a:r>
              <a:rPr lang="en-US" dirty="0"/>
              <a:t>Majority (25 Votes) to Approve Amendments and Advance</a:t>
            </a:r>
          </a:p>
          <a:p>
            <a:pPr lvl="1"/>
            <a:endParaRPr lang="en-US" dirty="0"/>
          </a:p>
        </p:txBody>
      </p:sp>
    </p:spTree>
    <p:extLst>
      <p:ext uri="{BB962C8B-B14F-4D97-AF65-F5344CB8AC3E}">
        <p14:creationId xmlns:p14="http://schemas.microsoft.com/office/powerpoint/2010/main" val="270426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and Review</a:t>
            </a:r>
          </a:p>
        </p:txBody>
      </p:sp>
      <p:sp>
        <p:nvSpPr>
          <p:cNvPr id="3" name="Content Placeholder 2"/>
          <p:cNvSpPr>
            <a:spLocks noGrp="1"/>
          </p:cNvSpPr>
          <p:nvPr>
            <p:ph sz="quarter" idx="13"/>
          </p:nvPr>
        </p:nvSpPr>
        <p:spPr/>
        <p:txBody>
          <a:bodyPr/>
          <a:lstStyle/>
          <a:p>
            <a:r>
              <a:rPr lang="en-US" dirty="0"/>
              <a:t>Referred to as E&amp;R</a:t>
            </a:r>
          </a:p>
          <a:p>
            <a:pPr lvl="1"/>
            <a:r>
              <a:rPr lang="en-US" dirty="0"/>
              <a:t>Amendments Officially Attached</a:t>
            </a:r>
          </a:p>
          <a:p>
            <a:pPr lvl="1"/>
            <a:r>
              <a:rPr lang="en-US" dirty="0"/>
              <a:t>Technical &amp; Grammatical Checking</a:t>
            </a:r>
          </a:p>
          <a:p>
            <a:endParaRPr lang="en-US" dirty="0"/>
          </a:p>
        </p:txBody>
      </p:sp>
    </p:spTree>
    <p:extLst>
      <p:ext uri="{BB962C8B-B14F-4D97-AF65-F5344CB8AC3E}">
        <p14:creationId xmlns:p14="http://schemas.microsoft.com/office/powerpoint/2010/main" val="302917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Reading</a:t>
            </a:r>
          </a:p>
        </p:txBody>
      </p:sp>
      <p:sp>
        <p:nvSpPr>
          <p:cNvPr id="3" name="Content Placeholder 2"/>
          <p:cNvSpPr>
            <a:spLocks noGrp="1"/>
          </p:cNvSpPr>
          <p:nvPr>
            <p:ph sz="quarter" idx="13"/>
          </p:nvPr>
        </p:nvSpPr>
        <p:spPr/>
        <p:txBody>
          <a:bodyPr>
            <a:normAutofit fontScale="92500" lnSpcReduction="20000"/>
          </a:bodyPr>
          <a:lstStyle/>
          <a:p>
            <a:r>
              <a:rPr lang="en-US" dirty="0"/>
              <a:t>Clerk Reads Aloud</a:t>
            </a:r>
          </a:p>
          <a:p>
            <a:pPr lvl="1"/>
            <a:r>
              <a:rPr lang="en-US" dirty="0"/>
              <a:t>30 Votes can Waive </a:t>
            </a:r>
          </a:p>
          <a:p>
            <a:r>
              <a:rPr lang="en-US" dirty="0"/>
              <a:t>No Amendments or Debate</a:t>
            </a:r>
          </a:p>
          <a:p>
            <a:pPr lvl="1"/>
            <a:r>
              <a:rPr lang="en-US" dirty="0"/>
              <a:t>May be Returned to Select File </a:t>
            </a:r>
          </a:p>
          <a:p>
            <a:r>
              <a:rPr lang="en-US" dirty="0"/>
              <a:t>Votes to Approve</a:t>
            </a:r>
          </a:p>
          <a:p>
            <a:pPr lvl="1"/>
            <a:r>
              <a:rPr lang="en-US" dirty="0"/>
              <a:t>CA on General Election – 30</a:t>
            </a:r>
          </a:p>
          <a:p>
            <a:pPr lvl="1"/>
            <a:r>
              <a:rPr lang="en-US" dirty="0"/>
              <a:t>CA on Primary or Special Election – 40</a:t>
            </a:r>
          </a:p>
          <a:p>
            <a:pPr lvl="1"/>
            <a:r>
              <a:rPr lang="en-US" dirty="0"/>
              <a:t>Emergency (E) Clause – 33</a:t>
            </a:r>
          </a:p>
          <a:p>
            <a:pPr lvl="1"/>
            <a:r>
              <a:rPr lang="en-US" dirty="0"/>
              <a:t>All Others - 25</a:t>
            </a:r>
          </a:p>
        </p:txBody>
      </p:sp>
    </p:spTree>
    <p:extLst>
      <p:ext uri="{BB962C8B-B14F-4D97-AF65-F5344CB8AC3E}">
        <p14:creationId xmlns:p14="http://schemas.microsoft.com/office/powerpoint/2010/main" val="170411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Governor</a:t>
            </a:r>
          </a:p>
        </p:txBody>
      </p:sp>
      <p:sp>
        <p:nvSpPr>
          <p:cNvPr id="3" name="Content Placeholder 2"/>
          <p:cNvSpPr>
            <a:spLocks noGrp="1"/>
          </p:cNvSpPr>
          <p:nvPr>
            <p:ph sz="quarter" idx="13"/>
          </p:nvPr>
        </p:nvSpPr>
        <p:spPr/>
        <p:txBody>
          <a:bodyPr/>
          <a:lstStyle/>
          <a:p>
            <a:r>
              <a:rPr lang="en-US" dirty="0"/>
              <a:t>Has Five Days (not Counting Sundays)</a:t>
            </a:r>
          </a:p>
          <a:p>
            <a:pPr lvl="1"/>
            <a:r>
              <a:rPr lang="en-US" dirty="0"/>
              <a:t>Sign or No Action – Bill Becomes Law</a:t>
            </a:r>
          </a:p>
          <a:p>
            <a:pPr lvl="1"/>
            <a:r>
              <a:rPr lang="en-US" dirty="0"/>
              <a:t>Veto</a:t>
            </a:r>
          </a:p>
          <a:p>
            <a:pPr lvl="2"/>
            <a:r>
              <a:rPr lang="en-US" dirty="0"/>
              <a:t>Full Bill</a:t>
            </a:r>
          </a:p>
          <a:p>
            <a:pPr lvl="2"/>
            <a:r>
              <a:rPr lang="en-US" dirty="0"/>
              <a:t>Line-item in appropriations bills</a:t>
            </a:r>
          </a:p>
          <a:p>
            <a:pPr lvl="1"/>
            <a:r>
              <a:rPr lang="en-US" dirty="0"/>
              <a:t>Legislature Override</a:t>
            </a:r>
          </a:p>
          <a:p>
            <a:pPr lvl="2"/>
            <a:r>
              <a:rPr lang="en-US" dirty="0"/>
              <a:t>30 Votes</a:t>
            </a:r>
          </a:p>
        </p:txBody>
      </p:sp>
    </p:spTree>
    <p:extLst>
      <p:ext uri="{BB962C8B-B14F-4D97-AF65-F5344CB8AC3E}">
        <p14:creationId xmlns:p14="http://schemas.microsoft.com/office/powerpoint/2010/main" val="220334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sz="quarter" idx="13"/>
          </p:nvPr>
        </p:nvSpPr>
        <p:spPr/>
        <p:txBody>
          <a:bodyPr/>
          <a:lstStyle/>
          <a:p>
            <a:r>
              <a:rPr lang="en-US" dirty="0"/>
              <a:t>Biennium – Two Year Period</a:t>
            </a:r>
          </a:p>
          <a:p>
            <a:pPr lvl="1"/>
            <a:r>
              <a:rPr lang="en-US" dirty="0"/>
              <a:t>Legislature</a:t>
            </a:r>
          </a:p>
          <a:p>
            <a:pPr lvl="1"/>
            <a:r>
              <a:rPr lang="en-US" dirty="0"/>
              <a:t>Budget</a:t>
            </a:r>
          </a:p>
          <a:p>
            <a:r>
              <a:rPr lang="en-US" dirty="0"/>
              <a:t>Bracket – Delay a Bill</a:t>
            </a:r>
          </a:p>
          <a:p>
            <a:r>
              <a:rPr lang="en-US" dirty="0"/>
              <a:t>Call of the House – Compel Attendance</a:t>
            </a:r>
          </a:p>
          <a:p>
            <a:pPr lvl="1"/>
            <a:r>
              <a:rPr lang="en-US" dirty="0"/>
              <a:t>Majority of Those Voting</a:t>
            </a:r>
          </a:p>
          <a:p>
            <a:r>
              <a:rPr lang="en-US" dirty="0"/>
              <a:t>Cloture – Cease Debate and Immediately Vote</a:t>
            </a:r>
          </a:p>
        </p:txBody>
      </p:sp>
    </p:spTree>
    <p:extLst>
      <p:ext uri="{BB962C8B-B14F-4D97-AF65-F5344CB8AC3E}">
        <p14:creationId xmlns:p14="http://schemas.microsoft.com/office/powerpoint/2010/main" val="296981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 cont.</a:t>
            </a:r>
          </a:p>
        </p:txBody>
      </p:sp>
      <p:sp>
        <p:nvSpPr>
          <p:cNvPr id="3" name="Content Placeholder 2"/>
          <p:cNvSpPr>
            <a:spLocks noGrp="1"/>
          </p:cNvSpPr>
          <p:nvPr>
            <p:ph sz="quarter" idx="13"/>
          </p:nvPr>
        </p:nvSpPr>
        <p:spPr/>
        <p:txBody>
          <a:bodyPr/>
          <a:lstStyle/>
          <a:p>
            <a:r>
              <a:rPr lang="en-US" dirty="0"/>
              <a:t>Engrossment/Correctly Engrossed – ready for Final Readying with all Amendments</a:t>
            </a:r>
          </a:p>
          <a:p>
            <a:r>
              <a:rPr lang="en-US" dirty="0"/>
              <a:t>Executive board – overseas internal affairs of the legislature</a:t>
            </a:r>
          </a:p>
          <a:p>
            <a:r>
              <a:rPr lang="en-US" dirty="0"/>
              <a:t>Germane – relevant to topic of bill</a:t>
            </a:r>
          </a:p>
          <a:p>
            <a:r>
              <a:rPr lang="en-US" dirty="0"/>
              <a:t>Indefinitely Postpone (IPP) – suspend all activity on bill</a:t>
            </a:r>
          </a:p>
          <a:p>
            <a:r>
              <a:rPr lang="en-US" dirty="0"/>
              <a:t>Major Proposal – precedence over all bills</a:t>
            </a:r>
          </a:p>
          <a:p>
            <a:pPr lvl="1"/>
            <a:r>
              <a:rPr lang="en-US" dirty="0"/>
              <a:t>Designated by speaker with 2/3 approval by executive board</a:t>
            </a:r>
          </a:p>
          <a:p>
            <a:pPr lvl="1"/>
            <a:r>
              <a:rPr lang="en-US" dirty="0"/>
              <a:t>Up to 5 bills</a:t>
            </a:r>
          </a:p>
          <a:p>
            <a:endParaRPr lang="en-US" dirty="0"/>
          </a:p>
        </p:txBody>
      </p:sp>
    </p:spTree>
    <p:extLst>
      <p:ext uri="{BB962C8B-B14F-4D97-AF65-F5344CB8AC3E}">
        <p14:creationId xmlns:p14="http://schemas.microsoft.com/office/powerpoint/2010/main" val="301501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 cont.</a:t>
            </a:r>
          </a:p>
        </p:txBody>
      </p:sp>
      <p:sp>
        <p:nvSpPr>
          <p:cNvPr id="3" name="Content Placeholder 2"/>
          <p:cNvSpPr>
            <a:spLocks noGrp="1"/>
          </p:cNvSpPr>
          <p:nvPr>
            <p:ph sz="quarter" idx="13"/>
          </p:nvPr>
        </p:nvSpPr>
        <p:spPr/>
        <p:txBody>
          <a:bodyPr/>
          <a:lstStyle/>
          <a:p>
            <a:r>
              <a:rPr lang="en-US" dirty="0"/>
              <a:t>Priority Bill – considered ahead of other bills</a:t>
            </a:r>
          </a:p>
          <a:p>
            <a:pPr lvl="1"/>
            <a:r>
              <a:rPr lang="en-US" dirty="0"/>
              <a:t>Senator – 1</a:t>
            </a:r>
          </a:p>
          <a:p>
            <a:pPr lvl="1"/>
            <a:r>
              <a:rPr lang="en-US" dirty="0"/>
              <a:t>Committee – 2</a:t>
            </a:r>
          </a:p>
          <a:p>
            <a:pPr lvl="1"/>
            <a:r>
              <a:rPr lang="en-US" dirty="0"/>
              <a:t>Speaker – 25 </a:t>
            </a:r>
          </a:p>
          <a:p>
            <a:r>
              <a:rPr lang="en-US" dirty="0"/>
              <a:t>Sine die – full legislature finished for the year</a:t>
            </a:r>
          </a:p>
          <a:p>
            <a:r>
              <a:rPr lang="en-US" dirty="0"/>
              <a:t>Special session – called for a specific purpose</a:t>
            </a:r>
          </a:p>
          <a:p>
            <a:pPr lvl="1"/>
            <a:r>
              <a:rPr lang="en-US" dirty="0"/>
              <a:t>Governor or 33 votes of the legislature</a:t>
            </a:r>
          </a:p>
        </p:txBody>
      </p:sp>
    </p:spTree>
    <p:extLst>
      <p:ext uri="{BB962C8B-B14F-4D97-AF65-F5344CB8AC3E}">
        <p14:creationId xmlns:p14="http://schemas.microsoft.com/office/powerpoint/2010/main" val="75837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1247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sz="quarter" idx="13"/>
          </p:nvPr>
        </p:nvSpPr>
        <p:spPr/>
        <p:txBody>
          <a:bodyPr>
            <a:normAutofit/>
          </a:bodyPr>
          <a:lstStyle/>
          <a:p>
            <a:r>
              <a:rPr lang="en-US" dirty="0"/>
              <a:t>1930’s – Dust Bowl affected State Finances</a:t>
            </a:r>
          </a:p>
          <a:p>
            <a:r>
              <a:rPr lang="en-US" dirty="0"/>
              <a:t>George Norris – Senator from McCook</a:t>
            </a:r>
          </a:p>
          <a:p>
            <a:pPr lvl="1"/>
            <a:r>
              <a:rPr lang="en-US" dirty="0"/>
              <a:t>Bicameral System – Modeled after British Parliament</a:t>
            </a:r>
          </a:p>
          <a:p>
            <a:pPr lvl="2"/>
            <a:r>
              <a:rPr lang="en-US" dirty="0"/>
              <a:t>“The constitution of our various states are built upon the idea that there is but one class. If this be true, there is no sense or reason in having the same thing done twice, especially if it is to be done by two bodies of men elected in the same way and having the same jurisdiction.”</a:t>
            </a:r>
          </a:p>
          <a:p>
            <a:pPr lvl="1"/>
            <a:r>
              <a:rPr lang="en-US" dirty="0"/>
              <a:t>60,000 Nebraska residents Signed Petition</a:t>
            </a:r>
          </a:p>
          <a:p>
            <a:pPr lvl="1"/>
            <a:r>
              <a:rPr lang="en-US" dirty="0"/>
              <a:t>286,086 for; 193,152 Against</a:t>
            </a:r>
          </a:p>
          <a:p>
            <a:endParaRPr lang="en-US" dirty="0"/>
          </a:p>
        </p:txBody>
      </p:sp>
    </p:spTree>
    <p:extLst>
      <p:ext uri="{BB962C8B-B14F-4D97-AF65-F5344CB8AC3E}">
        <p14:creationId xmlns:p14="http://schemas.microsoft.com/office/powerpoint/2010/main" val="64849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 cont.</a:t>
            </a:r>
          </a:p>
        </p:txBody>
      </p:sp>
      <p:sp>
        <p:nvSpPr>
          <p:cNvPr id="3" name="Content Placeholder 2"/>
          <p:cNvSpPr>
            <a:spLocks noGrp="1"/>
          </p:cNvSpPr>
          <p:nvPr>
            <p:ph sz="quarter" idx="13"/>
          </p:nvPr>
        </p:nvSpPr>
        <p:spPr/>
        <p:txBody>
          <a:bodyPr/>
          <a:lstStyle/>
          <a:p>
            <a:r>
              <a:rPr lang="en-US" dirty="0"/>
              <a:t>Jan 5, 1937 – first day of the Nebraska Unicameral</a:t>
            </a:r>
          </a:p>
          <a:p>
            <a:pPr lvl="1"/>
            <a:r>
              <a:rPr lang="en-US" dirty="0"/>
              <a:t>Senators – 133 in bicameral to 43 in unicameral</a:t>
            </a:r>
          </a:p>
          <a:p>
            <a:pPr lvl="1"/>
            <a:r>
              <a:rPr lang="en-US" dirty="0"/>
              <a:t>More Efficient</a:t>
            </a:r>
          </a:p>
          <a:p>
            <a:pPr lvl="2"/>
            <a:r>
              <a:rPr lang="en-US" dirty="0"/>
              <a:t>Last Bicameral – 110 days, passed 192 bills, Cost $202,593</a:t>
            </a:r>
          </a:p>
          <a:p>
            <a:pPr lvl="2"/>
            <a:r>
              <a:rPr lang="en-US" dirty="0"/>
              <a:t>First Unicameral – 98 days, Passed 214 bills, Cost $103,445</a:t>
            </a:r>
          </a:p>
          <a:p>
            <a:endParaRPr lang="en-US" dirty="0"/>
          </a:p>
        </p:txBody>
      </p:sp>
    </p:spTree>
    <p:extLst>
      <p:ext uri="{BB962C8B-B14F-4D97-AF65-F5344CB8AC3E}">
        <p14:creationId xmlns:p14="http://schemas.microsoft.com/office/powerpoint/2010/main" val="102143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232" y="0"/>
            <a:ext cx="5654842" cy="5566611"/>
          </a:xfrm>
          <a:prstGeom prst="rect">
            <a:avLst/>
          </a:prstGeom>
        </p:spPr>
      </p:pic>
    </p:spTree>
    <p:extLst>
      <p:ext uri="{BB962C8B-B14F-4D97-AF65-F5344CB8AC3E}">
        <p14:creationId xmlns:p14="http://schemas.microsoft.com/office/powerpoint/2010/main" val="121458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Introduction</a:t>
            </a:r>
          </a:p>
        </p:txBody>
      </p:sp>
      <p:sp>
        <p:nvSpPr>
          <p:cNvPr id="3" name="Content Placeholder 2"/>
          <p:cNvSpPr>
            <a:spLocks noGrp="1"/>
          </p:cNvSpPr>
          <p:nvPr>
            <p:ph sz="quarter" idx="13"/>
          </p:nvPr>
        </p:nvSpPr>
        <p:spPr/>
        <p:txBody>
          <a:bodyPr/>
          <a:lstStyle/>
          <a:p>
            <a:r>
              <a:rPr lang="en-US" dirty="0"/>
              <a:t>Idea</a:t>
            </a:r>
          </a:p>
          <a:p>
            <a:pPr lvl="1"/>
            <a:r>
              <a:rPr lang="en-US" dirty="0"/>
              <a:t>Suggested by Anyone – citizen, interest groups, state agencies, Senators, Governor</a:t>
            </a:r>
          </a:p>
          <a:p>
            <a:r>
              <a:rPr lang="en-US" dirty="0"/>
              <a:t>Submitted to Legislative Research Office</a:t>
            </a:r>
          </a:p>
          <a:p>
            <a:r>
              <a:rPr lang="en-US" dirty="0"/>
              <a:t>Submitted to Bill Drafting</a:t>
            </a:r>
          </a:p>
          <a:p>
            <a:pPr lvl="1"/>
            <a:r>
              <a:rPr lang="en-US" dirty="0"/>
              <a:t>Transforms Idea into Proper Legal Form</a:t>
            </a:r>
          </a:p>
          <a:p>
            <a:pPr lvl="1"/>
            <a:r>
              <a:rPr lang="en-US" dirty="0"/>
              <a:t>Can contain only one subject</a:t>
            </a:r>
          </a:p>
          <a:p>
            <a:pPr lvl="1"/>
            <a:endParaRPr lang="en-US" dirty="0"/>
          </a:p>
          <a:p>
            <a:pPr lvl="1"/>
            <a:endParaRPr lang="en-US" dirty="0"/>
          </a:p>
        </p:txBody>
      </p:sp>
    </p:spTree>
    <p:extLst>
      <p:ext uri="{BB962C8B-B14F-4D97-AF65-F5344CB8AC3E}">
        <p14:creationId xmlns:p14="http://schemas.microsoft.com/office/powerpoint/2010/main" val="141743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Introduction – cont.</a:t>
            </a:r>
          </a:p>
        </p:txBody>
      </p:sp>
      <p:sp>
        <p:nvSpPr>
          <p:cNvPr id="3" name="Content Placeholder 2"/>
          <p:cNvSpPr>
            <a:spLocks noGrp="1"/>
          </p:cNvSpPr>
          <p:nvPr>
            <p:ph sz="quarter" idx="13"/>
          </p:nvPr>
        </p:nvSpPr>
        <p:spPr/>
        <p:txBody>
          <a:bodyPr/>
          <a:lstStyle/>
          <a:p>
            <a:r>
              <a:rPr lang="en-US" dirty="0"/>
              <a:t>Introduction</a:t>
            </a:r>
          </a:p>
          <a:p>
            <a:pPr lvl="1"/>
            <a:r>
              <a:rPr lang="en-US" dirty="0"/>
              <a:t>First 10-days of each Session</a:t>
            </a:r>
          </a:p>
          <a:p>
            <a:pPr lvl="1"/>
            <a:r>
              <a:rPr lang="en-US" dirty="0"/>
              <a:t>Submitted to Clerk of the Legislature</a:t>
            </a:r>
          </a:p>
          <a:p>
            <a:pPr lvl="2"/>
            <a:r>
              <a:rPr lang="en-US" dirty="0"/>
              <a:t>Bill Read into record and Assigned number (LB or LR)</a:t>
            </a:r>
          </a:p>
          <a:p>
            <a:pPr lvl="1"/>
            <a:r>
              <a:rPr lang="en-US" dirty="0"/>
              <a:t>Fiscal Impact?  ‘A’ Bill</a:t>
            </a:r>
          </a:p>
          <a:p>
            <a:pPr lvl="2"/>
            <a:r>
              <a:rPr lang="en-US" dirty="0"/>
              <a:t>Legislative Fiscal Office, Governor’s Budget Office, Affected State Agency</a:t>
            </a:r>
          </a:p>
          <a:p>
            <a:r>
              <a:rPr lang="en-US" dirty="0"/>
              <a:t>Assigned to Reference Committee</a:t>
            </a:r>
          </a:p>
          <a:p>
            <a:pPr lvl="1"/>
            <a:r>
              <a:rPr lang="en-US" dirty="0"/>
              <a:t>Determine Bill Assignment</a:t>
            </a:r>
          </a:p>
          <a:p>
            <a:endParaRPr lang="en-US" dirty="0"/>
          </a:p>
        </p:txBody>
      </p:sp>
    </p:spTree>
    <p:extLst>
      <p:ext uri="{BB962C8B-B14F-4D97-AF65-F5344CB8AC3E}">
        <p14:creationId xmlns:p14="http://schemas.microsoft.com/office/powerpoint/2010/main" val="364617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a:t>
            </a:r>
          </a:p>
        </p:txBody>
      </p:sp>
      <p:sp>
        <p:nvSpPr>
          <p:cNvPr id="3" name="Content Placeholder 2"/>
          <p:cNvSpPr>
            <a:spLocks noGrp="1"/>
          </p:cNvSpPr>
          <p:nvPr>
            <p:ph sz="quarter" idx="13"/>
          </p:nvPr>
        </p:nvSpPr>
        <p:spPr/>
        <p:txBody>
          <a:bodyPr>
            <a:normAutofit lnSpcReduction="10000"/>
          </a:bodyPr>
          <a:lstStyle/>
          <a:p>
            <a:r>
              <a:rPr lang="en-US" dirty="0"/>
              <a:t>14 Committees</a:t>
            </a:r>
          </a:p>
          <a:p>
            <a:r>
              <a:rPr lang="en-US" dirty="0"/>
              <a:t>Public Hearing</a:t>
            </a:r>
          </a:p>
          <a:p>
            <a:pPr lvl="1"/>
            <a:r>
              <a:rPr lang="en-US" dirty="0"/>
              <a:t>Pro, Con, Neutral</a:t>
            </a:r>
          </a:p>
          <a:p>
            <a:pPr lvl="1"/>
            <a:r>
              <a:rPr lang="en-US" dirty="0"/>
              <a:t>Time Limit</a:t>
            </a:r>
          </a:p>
          <a:p>
            <a:r>
              <a:rPr lang="en-US" dirty="0"/>
              <a:t>Executive Session</a:t>
            </a:r>
          </a:p>
          <a:p>
            <a:pPr lvl="1"/>
            <a:r>
              <a:rPr lang="en-US" dirty="0"/>
              <a:t>Send to General File</a:t>
            </a:r>
          </a:p>
          <a:p>
            <a:pPr lvl="1"/>
            <a:r>
              <a:rPr lang="en-US" dirty="0"/>
              <a:t>Postpone</a:t>
            </a:r>
          </a:p>
          <a:p>
            <a:pPr lvl="1"/>
            <a:r>
              <a:rPr lang="en-US" dirty="0"/>
              <a:t>No Action</a:t>
            </a:r>
          </a:p>
          <a:p>
            <a:endParaRPr lang="en-US" dirty="0"/>
          </a:p>
        </p:txBody>
      </p:sp>
    </p:spTree>
    <p:extLst>
      <p:ext uri="{BB962C8B-B14F-4D97-AF65-F5344CB8AC3E}">
        <p14:creationId xmlns:p14="http://schemas.microsoft.com/office/powerpoint/2010/main" val="425405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File</a:t>
            </a:r>
          </a:p>
        </p:txBody>
      </p:sp>
      <p:sp>
        <p:nvSpPr>
          <p:cNvPr id="3" name="Content Placeholder 2"/>
          <p:cNvSpPr>
            <a:spLocks noGrp="1"/>
          </p:cNvSpPr>
          <p:nvPr>
            <p:ph sz="quarter" idx="13"/>
          </p:nvPr>
        </p:nvSpPr>
        <p:spPr/>
        <p:txBody>
          <a:bodyPr/>
          <a:lstStyle/>
          <a:p>
            <a:r>
              <a:rPr lang="en-US" dirty="0"/>
              <a:t>Introduced to Full Legislature</a:t>
            </a:r>
          </a:p>
          <a:p>
            <a:pPr lvl="1"/>
            <a:r>
              <a:rPr lang="en-US" dirty="0"/>
              <a:t>Introducing Senator Explains Bill – 10 minutes</a:t>
            </a:r>
          </a:p>
          <a:p>
            <a:pPr lvl="1"/>
            <a:r>
              <a:rPr lang="en-US" dirty="0"/>
              <a:t>Debate and Introduce Amendments</a:t>
            </a:r>
          </a:p>
          <a:p>
            <a:pPr lvl="1"/>
            <a:r>
              <a:rPr lang="en-US" dirty="0"/>
              <a:t>5 minute limit; Can Speak 3 Times</a:t>
            </a:r>
          </a:p>
          <a:p>
            <a:pPr lvl="1"/>
            <a:r>
              <a:rPr lang="en-US" dirty="0"/>
              <a:t>Can yield time</a:t>
            </a:r>
          </a:p>
          <a:p>
            <a:r>
              <a:rPr lang="en-US" dirty="0"/>
              <a:t>Majority (25 Votes) to Approve Amendments and Advance</a:t>
            </a:r>
          </a:p>
          <a:p>
            <a:pPr marL="0" indent="0">
              <a:buNone/>
            </a:pPr>
            <a:endParaRPr lang="en-US" dirty="0"/>
          </a:p>
        </p:txBody>
      </p:sp>
    </p:spTree>
    <p:extLst>
      <p:ext uri="{BB962C8B-B14F-4D97-AF65-F5344CB8AC3E}">
        <p14:creationId xmlns:p14="http://schemas.microsoft.com/office/powerpoint/2010/main" val="393699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and Review</a:t>
            </a:r>
          </a:p>
        </p:txBody>
      </p:sp>
      <p:sp>
        <p:nvSpPr>
          <p:cNvPr id="3" name="Content Placeholder 2"/>
          <p:cNvSpPr>
            <a:spLocks noGrp="1"/>
          </p:cNvSpPr>
          <p:nvPr>
            <p:ph sz="quarter" idx="13"/>
          </p:nvPr>
        </p:nvSpPr>
        <p:spPr/>
        <p:txBody>
          <a:bodyPr/>
          <a:lstStyle/>
          <a:p>
            <a:r>
              <a:rPr lang="en-US" dirty="0"/>
              <a:t>Referred to as E&amp;R</a:t>
            </a:r>
          </a:p>
          <a:p>
            <a:pPr lvl="1"/>
            <a:r>
              <a:rPr lang="en-US" dirty="0"/>
              <a:t>Amendments Officially Attached</a:t>
            </a:r>
          </a:p>
          <a:p>
            <a:pPr lvl="1"/>
            <a:r>
              <a:rPr lang="en-US" dirty="0"/>
              <a:t>Technical &amp; Grammatical Checking</a:t>
            </a:r>
          </a:p>
        </p:txBody>
      </p:sp>
    </p:spTree>
    <p:extLst>
      <p:ext uri="{BB962C8B-B14F-4D97-AF65-F5344CB8AC3E}">
        <p14:creationId xmlns:p14="http://schemas.microsoft.com/office/powerpoint/2010/main" val="319779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142</TotalTime>
  <Words>587</Words>
  <Application>Microsoft Office PowerPoint</Application>
  <PresentationFormat>Widescreen</PresentationFormat>
  <Paragraphs>106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Impact</vt:lpstr>
      <vt:lpstr>Main Event</vt:lpstr>
      <vt:lpstr>The Nebraska LEGISLATIVE PROCESS</vt:lpstr>
      <vt:lpstr>History</vt:lpstr>
      <vt:lpstr>History – cont.</vt:lpstr>
      <vt:lpstr>PowerPoint Presentation</vt:lpstr>
      <vt:lpstr>Bill Introduction</vt:lpstr>
      <vt:lpstr>Bill Introduction – cont.</vt:lpstr>
      <vt:lpstr>Committee</vt:lpstr>
      <vt:lpstr>General File</vt:lpstr>
      <vt:lpstr>Enrollment and Review</vt:lpstr>
      <vt:lpstr>Select File</vt:lpstr>
      <vt:lpstr>Enrollment and Review</vt:lpstr>
      <vt:lpstr>Final Reading</vt:lpstr>
      <vt:lpstr>Governor</vt:lpstr>
      <vt:lpstr>Terms</vt:lpstr>
      <vt:lpstr>Terms – cont.</vt:lpstr>
      <vt:lpstr>Terms – cont.</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Nebraska Unicameral</dc:title>
  <dc:creator>Morrow, Ritchie</dc:creator>
  <cp:lastModifiedBy>Morrow, Ritchie</cp:lastModifiedBy>
  <cp:revision>15</cp:revision>
  <dcterms:created xsi:type="dcterms:W3CDTF">2020-03-02T14:49:36Z</dcterms:created>
  <dcterms:modified xsi:type="dcterms:W3CDTF">2025-03-24T19:29:56Z</dcterms:modified>
</cp:coreProperties>
</file>